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6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8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6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6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8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3FA95-59C7-864D-A11D-97FF0E3DCF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tif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SSU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9" y="96762"/>
            <a:ext cx="3080865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3" y="2937109"/>
            <a:ext cx="1920119" cy="911035"/>
          </a:xfrm>
          <a:prstGeom prst="rect">
            <a:avLst/>
          </a:prstGeom>
          <a:ln>
            <a:solidFill>
              <a:srgbClr val="4BACC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0" y="3934286"/>
            <a:ext cx="1660720" cy="1654592"/>
          </a:xfrm>
          <a:prstGeom prst="rect">
            <a:avLst/>
          </a:prstGeom>
          <a:ln>
            <a:solidFill>
              <a:srgbClr val="4BACC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105" y="3240504"/>
            <a:ext cx="1660720" cy="165446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071" y="5667514"/>
            <a:ext cx="2089452" cy="350425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836" y="2998502"/>
            <a:ext cx="2939143" cy="1663854"/>
          </a:xfrm>
          <a:prstGeom prst="rect">
            <a:avLst/>
          </a:prstGeom>
          <a:ln>
            <a:solidFill>
              <a:srgbClr val="4BACC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975" y="5032344"/>
            <a:ext cx="3435591" cy="448488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2606" y="3239754"/>
            <a:ext cx="1464758" cy="1654461"/>
          </a:xfrm>
          <a:prstGeom prst="rect">
            <a:avLst/>
          </a:prstGeom>
          <a:ln>
            <a:solidFill>
              <a:srgbClr val="4BACC6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-81541" y="1984385"/>
            <a:ext cx="2347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Black"/>
                <a:cs typeface="Avenir Black"/>
              </a:rPr>
              <a:t>RESOURCES: 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Black"/>
                <a:cs typeface="Avenir Black"/>
              </a:rPr>
              <a:t>BIOREPOSITORY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Black"/>
                <a:cs typeface="Avenir Black"/>
              </a:rPr>
              <a:t>  &amp; TRIAL SAMPLES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2128" y="1984385"/>
            <a:ext cx="1896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E46C0A"/>
                </a:solidFill>
                <a:latin typeface="Avenir Black"/>
                <a:cs typeface="Avenir Black"/>
              </a:rPr>
              <a:t>DATA </a:t>
            </a:r>
          </a:p>
          <a:p>
            <a:pPr algn="ctr"/>
            <a:r>
              <a:rPr lang="en-US" b="1" dirty="0">
                <a:solidFill>
                  <a:srgbClr val="E46C0A"/>
                </a:solidFill>
                <a:latin typeface="Avenir Black"/>
                <a:cs typeface="Avenir Black"/>
              </a:rPr>
              <a:t>PRODUCTION: </a:t>
            </a:r>
          </a:p>
          <a:p>
            <a:pPr algn="ctr"/>
            <a:r>
              <a:rPr lang="en-US" b="1" dirty="0">
                <a:solidFill>
                  <a:srgbClr val="E46C0A"/>
                </a:solidFill>
                <a:latin typeface="Avenir Black"/>
                <a:cs typeface="Avenir Black"/>
              </a:rPr>
              <a:t>MULTI-OMICS </a:t>
            </a:r>
          </a:p>
          <a:p>
            <a:pPr algn="ctr"/>
            <a:r>
              <a:rPr lang="en-US" b="1" dirty="0">
                <a:solidFill>
                  <a:srgbClr val="E46C0A"/>
                </a:solidFill>
                <a:latin typeface="Avenir Black"/>
                <a:cs typeface="Avenir Black"/>
              </a:rPr>
              <a:t>PROFILING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7396" y="2056450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DISCOVERY:</a:t>
            </a:r>
          </a:p>
          <a:p>
            <a:pPr algn="ctr"/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SUB-TYPING &amp;</a:t>
            </a:r>
          </a:p>
          <a:p>
            <a:pPr algn="ctr"/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ACTIONABLE </a:t>
            </a:r>
            <a:b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</a:br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PATHWAYS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6531" y="2056450"/>
            <a:ext cx="2775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VALIDATION:</a:t>
            </a:r>
          </a:p>
          <a:p>
            <a:pPr algn="ctr"/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CLINICAL PORTABILITY </a:t>
            </a:r>
          </a:p>
          <a:p>
            <a:pPr algn="ctr"/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&amp; THERAPIES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4857" y="166862"/>
            <a:ext cx="274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COLOSSUS has received funding from the </a:t>
            </a:r>
          </a:p>
          <a:p>
            <a:pPr algn="r"/>
            <a:r>
              <a:rPr lang="en-US" sz="900" dirty="0"/>
              <a:t>European Union’s  Horizon 2020 research and innovation programme under grant agreement </a:t>
            </a:r>
          </a:p>
          <a:p>
            <a:pPr algn="r"/>
            <a:r>
              <a:rPr lang="en-US" sz="900" dirty="0"/>
              <a:t>no.754923.  </a:t>
            </a:r>
          </a:p>
        </p:txBody>
      </p:sp>
      <p:pic>
        <p:nvPicPr>
          <p:cNvPr id="19" name="Picture 18" descr="eu_flag_logo_240px_gre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53" y="803107"/>
            <a:ext cx="455422" cy="3042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8882" y="4662356"/>
            <a:ext cx="2998097" cy="1119771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CTI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655" y="6330017"/>
            <a:ext cx="463855" cy="327817"/>
          </a:xfrm>
          <a:prstGeom prst="rect">
            <a:avLst/>
          </a:prstGeom>
        </p:spPr>
      </p:pic>
      <p:pic>
        <p:nvPicPr>
          <p:cNvPr id="22" name="Picture 21" descr="IC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14" y="6401039"/>
            <a:ext cx="964372" cy="185772"/>
          </a:xfrm>
          <a:prstGeom prst="rect">
            <a:avLst/>
          </a:prstGeom>
        </p:spPr>
      </p:pic>
      <p:pic>
        <p:nvPicPr>
          <p:cNvPr id="23" name="Picture 22" descr="INSER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89" y="6354648"/>
            <a:ext cx="736756" cy="278555"/>
          </a:xfrm>
          <a:prstGeom prst="rect">
            <a:avLst/>
          </a:prstGeom>
        </p:spPr>
      </p:pic>
      <p:pic>
        <p:nvPicPr>
          <p:cNvPr id="25" name="Picture 24" descr="PT_circle_textur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75" y="6365525"/>
            <a:ext cx="256801" cy="256801"/>
          </a:xfrm>
          <a:prstGeom prst="rect">
            <a:avLst/>
          </a:prstGeom>
        </p:spPr>
      </p:pic>
      <p:pic>
        <p:nvPicPr>
          <p:cNvPr id="26" name="Picture 25" descr="UNITO LOGO.t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53" y="6365016"/>
            <a:ext cx="664805" cy="257819"/>
          </a:xfrm>
          <a:prstGeom prst="rect">
            <a:avLst/>
          </a:prstGeom>
        </p:spPr>
      </p:pic>
      <p:pic>
        <p:nvPicPr>
          <p:cNvPr id="27" name="Picture 26" descr="VIB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44" y="6375843"/>
            <a:ext cx="437976" cy="236164"/>
          </a:xfrm>
          <a:prstGeom prst="rect">
            <a:avLst/>
          </a:prstGeom>
        </p:spPr>
      </p:pic>
      <p:pic>
        <p:nvPicPr>
          <p:cNvPr id="28" name="Picture 27" descr="UHEI.jpe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55" y="6278477"/>
            <a:ext cx="824554" cy="430896"/>
          </a:xfrm>
          <a:prstGeom prst="rect">
            <a:avLst/>
          </a:prstGeom>
        </p:spPr>
      </p:pic>
      <p:pic>
        <p:nvPicPr>
          <p:cNvPr id="29" name="Picture 28" descr="UCD.jpe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7" y="6341176"/>
            <a:ext cx="305498" cy="305498"/>
          </a:xfrm>
          <a:prstGeom prst="rect">
            <a:avLst/>
          </a:prstGeom>
        </p:spPr>
      </p:pic>
      <p:pic>
        <p:nvPicPr>
          <p:cNvPr id="31" name="Picture 30" descr="logo_eng VHIO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5" y="6344945"/>
            <a:ext cx="300073" cy="297960"/>
          </a:xfrm>
          <a:prstGeom prst="rect">
            <a:avLst/>
          </a:prstGeom>
        </p:spPr>
      </p:pic>
      <p:pic>
        <p:nvPicPr>
          <p:cNvPr id="32" name="Picture 31" descr="RCSI-logo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" y="6145658"/>
            <a:ext cx="542407" cy="696534"/>
          </a:xfrm>
          <a:prstGeom prst="rect">
            <a:avLst/>
          </a:prstGeom>
        </p:spPr>
      </p:pic>
      <p:pic>
        <p:nvPicPr>
          <p:cNvPr id="33" name="Picture 32" descr="geneXplain_oSchatten (1).ti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27" y="6421835"/>
            <a:ext cx="768959" cy="144180"/>
          </a:xfrm>
          <a:prstGeom prst="rect">
            <a:avLst/>
          </a:prstGeom>
        </p:spPr>
      </p:pic>
      <p:pic>
        <p:nvPicPr>
          <p:cNvPr id="34" name="Picture 33" descr="13_EPI_colossus-320x202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79" y="6304953"/>
            <a:ext cx="598723" cy="377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15ECC-55A1-FB4E-8562-FADDDEC2F025}"/>
              </a:ext>
            </a:extLst>
          </p:cNvPr>
          <p:cNvSpPr txBox="1"/>
          <p:nvPr/>
        </p:nvSpPr>
        <p:spPr>
          <a:xfrm>
            <a:off x="16759" y="1037991"/>
            <a:ext cx="9117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Harnessing the power of systems biomedicine, network analysis </a:t>
            </a:r>
          </a:p>
          <a:p>
            <a:pPr algn="ctr"/>
            <a:r>
              <a:rPr lang="en-IE" sz="22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and computational modelling to identify new actionable pathways</a:t>
            </a:r>
          </a:p>
          <a:p>
            <a:pPr algn="ctr"/>
            <a:endParaRPr lang="en-IE" sz="2200" b="1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3A58D5-0D10-4F4D-BF1D-F8D8AEB6C94A}"/>
              </a:ext>
            </a:extLst>
          </p:cNvPr>
          <p:cNvCxnSpPr>
            <a:cxnSpLocks/>
          </p:cNvCxnSpPr>
          <p:nvPr/>
        </p:nvCxnSpPr>
        <p:spPr>
          <a:xfrm flipV="1">
            <a:off x="1777617" y="1791460"/>
            <a:ext cx="5364542" cy="164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78701F4-0BB3-731B-4191-DBA9F31D7E3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39578" y="6284096"/>
            <a:ext cx="664806" cy="4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7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63</Words>
  <Application>Microsoft Macintosh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Black</vt:lpstr>
      <vt:lpstr>Avenir Book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</dc:creator>
  <cp:lastModifiedBy>Danielle Nicholson</cp:lastModifiedBy>
  <cp:revision>20</cp:revision>
  <dcterms:created xsi:type="dcterms:W3CDTF">2019-05-31T05:59:24Z</dcterms:created>
  <dcterms:modified xsi:type="dcterms:W3CDTF">2023-03-01T11:35:04Z</dcterms:modified>
</cp:coreProperties>
</file>